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76" r:id="rId4"/>
    <p:sldId id="280" r:id="rId5"/>
    <p:sldId id="258" r:id="rId6"/>
    <p:sldId id="259" r:id="rId7"/>
    <p:sldId id="281" r:id="rId8"/>
    <p:sldId id="278" r:id="rId9"/>
    <p:sldId id="277" r:id="rId10"/>
    <p:sldId id="260" r:id="rId11"/>
    <p:sldId id="282" r:id="rId12"/>
    <p:sldId id="261" r:id="rId13"/>
    <p:sldId id="262" r:id="rId14"/>
    <p:sldId id="263" r:id="rId15"/>
    <p:sldId id="275" r:id="rId16"/>
    <p:sldId id="283" r:id="rId17"/>
    <p:sldId id="285" r:id="rId18"/>
    <p:sldId id="284" r:id="rId19"/>
    <p:sldId id="264" r:id="rId20"/>
    <p:sldId id="286" r:id="rId21"/>
    <p:sldId id="270" r:id="rId22"/>
    <p:sldId id="271" r:id="rId23"/>
    <p:sldId id="272" r:id="rId24"/>
    <p:sldId id="266" r:id="rId25"/>
    <p:sldId id="267" r:id="rId26"/>
    <p:sldId id="287" r:id="rId27"/>
    <p:sldId id="268" r:id="rId28"/>
    <p:sldId id="269" r:id="rId29"/>
    <p:sldId id="273" r:id="rId30"/>
    <p:sldId id="274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357114C-078E-9549-8C23-255D28DE9FEF}">
          <p14:sldIdLst>
            <p14:sldId id="256"/>
            <p14:sldId id="257"/>
            <p14:sldId id="276"/>
            <p14:sldId id="280"/>
            <p14:sldId id="258"/>
            <p14:sldId id="259"/>
            <p14:sldId id="281"/>
            <p14:sldId id="278"/>
            <p14:sldId id="277"/>
            <p14:sldId id="260"/>
            <p14:sldId id="282"/>
            <p14:sldId id="261"/>
            <p14:sldId id="262"/>
            <p14:sldId id="263"/>
            <p14:sldId id="275"/>
            <p14:sldId id="283"/>
            <p14:sldId id="285"/>
            <p14:sldId id="284"/>
            <p14:sldId id="264"/>
            <p14:sldId id="286"/>
            <p14:sldId id="270"/>
            <p14:sldId id="271"/>
            <p14:sldId id="272"/>
            <p14:sldId id="266"/>
            <p14:sldId id="267"/>
            <p14:sldId id="287"/>
            <p14:sldId id="268"/>
            <p14:sldId id="269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67422"/>
  </p:normalViewPr>
  <p:slideViewPr>
    <p:cSldViewPr snapToGrid="0" snapToObjects="1">
      <p:cViewPr varScale="1">
        <p:scale>
          <a:sx n="64" d="100"/>
          <a:sy n="64" d="100"/>
        </p:scale>
        <p:origin x="18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5D22E1-C3FC-B543-94DF-D85B1AC2AD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F7509F-3F27-0244-8BFE-DC44E8BF0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27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244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31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441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20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513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719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36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702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578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67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495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62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35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006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55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21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F7509F-3F27-0244-8BFE-DC44E8BF07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891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mailto:/wang.dezheng@uwlax.edu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7430" y="1697182"/>
            <a:ext cx="8915399" cy="2262781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dirty="0"/>
              <a:t>Riding Mechanic: An iOS App for Vehicle Monitoring and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87429" y="4514142"/>
            <a:ext cx="8915399" cy="1126283"/>
          </a:xfrm>
        </p:spPr>
        <p:txBody>
          <a:bodyPr/>
          <a:lstStyle/>
          <a:p>
            <a:pPr algn="ctr"/>
            <a:r>
              <a:rPr lang="en-US" altLang="zh-CN" dirty="0"/>
              <a:t>Student Name: </a:t>
            </a:r>
            <a:r>
              <a:rPr lang="en-US" dirty="0"/>
              <a:t>Dezheng Wang</a:t>
            </a:r>
          </a:p>
          <a:p>
            <a:pPr algn="ctr"/>
            <a:r>
              <a:rPr lang="en-US" altLang="zh-CN" dirty="0"/>
              <a:t>Faculty A</a:t>
            </a:r>
            <a:r>
              <a:rPr lang="en-US" dirty="0"/>
              <a:t>dvisor: Dr. Elliott Forbes</a:t>
            </a: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  <a:p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443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6"/>
    </mc:Choice>
    <mc:Fallback xmlns="">
      <p:transition spd="slow" advTm="2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User requirements </a:t>
            </a:r>
          </a:p>
          <a:p>
            <a:pPr lvl="1"/>
            <a:r>
              <a:rPr lang="en-US" sz="2400" dirty="0" smtClean="0"/>
              <a:t>Users want to do</a:t>
            </a:r>
            <a:endParaRPr lang="en-US" sz="2400" dirty="0"/>
          </a:p>
          <a:p>
            <a:r>
              <a:rPr lang="en-US" sz="2400" dirty="0"/>
              <a:t>F</a:t>
            </a:r>
            <a:r>
              <a:rPr lang="en-US" sz="2400" dirty="0" smtClean="0"/>
              <a:t>unctional requirements</a:t>
            </a:r>
          </a:p>
          <a:p>
            <a:pPr lvl="1"/>
            <a:r>
              <a:rPr lang="en-US" sz="2400" dirty="0" smtClean="0"/>
              <a:t>The system must have</a:t>
            </a:r>
          </a:p>
          <a:p>
            <a:r>
              <a:rPr lang="en-US" sz="2400" dirty="0" smtClean="0"/>
              <a:t>Non-functional requirements</a:t>
            </a:r>
          </a:p>
          <a:p>
            <a:pPr lvl="1"/>
            <a:r>
              <a:rPr lang="en-US" sz="2400" dirty="0" smtClean="0"/>
              <a:t>The system should have</a:t>
            </a:r>
          </a:p>
          <a:p>
            <a:pPr lvl="1"/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4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"/>
    </mc:Choice>
    <mc:Fallback xmlns="">
      <p:transition spd="slow" advTm="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4751" y="425327"/>
            <a:ext cx="8911687" cy="846882"/>
          </a:xfrm>
        </p:spPr>
        <p:txBody>
          <a:bodyPr>
            <a:normAutofit/>
          </a:bodyPr>
          <a:lstStyle/>
          <a:p>
            <a:r>
              <a:rPr lang="en-US" dirty="0" smtClean="0"/>
              <a:t>A Simple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9577" y="1590261"/>
            <a:ext cx="8915400" cy="504907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300" dirty="0"/>
              <a:t>Index: </a:t>
            </a:r>
            <a:r>
              <a:rPr lang="en-US" sz="2300" dirty="0" smtClean="0"/>
              <a:t>	Access.1</a:t>
            </a:r>
            <a:endParaRPr lang="en-US" sz="2300" dirty="0"/>
          </a:p>
          <a:p>
            <a:pPr marL="0" indent="0">
              <a:buNone/>
            </a:pPr>
            <a:r>
              <a:rPr lang="en-US" sz="2300" dirty="0"/>
              <a:t>Name: </a:t>
            </a:r>
            <a:r>
              <a:rPr lang="en-US" sz="2300" dirty="0" smtClean="0"/>
              <a:t>	Register</a:t>
            </a:r>
            <a:endParaRPr lang="en-US" sz="2300" dirty="0"/>
          </a:p>
          <a:p>
            <a:pPr marL="0" indent="0">
              <a:buNone/>
            </a:pPr>
            <a:r>
              <a:rPr lang="en-US" sz="2300" dirty="0"/>
              <a:t>Purpose: </a:t>
            </a:r>
            <a:r>
              <a:rPr lang="en-US" sz="2300" dirty="0" smtClean="0"/>
              <a:t> To </a:t>
            </a:r>
            <a:r>
              <a:rPr lang="en-US" sz="2300" dirty="0"/>
              <a:t>register an account for Riding Mechanic.</a:t>
            </a:r>
          </a:p>
          <a:p>
            <a:pPr marL="0" indent="0">
              <a:buNone/>
            </a:pPr>
            <a:r>
              <a:rPr lang="en-US" sz="2300" dirty="0"/>
              <a:t>Input parameters: </a:t>
            </a:r>
            <a:r>
              <a:rPr lang="en-US" sz="2300" dirty="0" smtClean="0"/>
              <a:t>Username</a:t>
            </a:r>
            <a:r>
              <a:rPr lang="en-US" sz="2300" dirty="0"/>
              <a:t>, password, confirm password</a:t>
            </a:r>
          </a:p>
          <a:p>
            <a:pPr marL="0" indent="0">
              <a:buNone/>
            </a:pPr>
            <a:r>
              <a:rPr lang="en-US" sz="2300" dirty="0"/>
              <a:t>Action: </a:t>
            </a:r>
            <a:r>
              <a:rPr lang="en-US" sz="2300" dirty="0" smtClean="0"/>
              <a:t>  Ensure </a:t>
            </a:r>
            <a:r>
              <a:rPr lang="en-US" sz="2300" dirty="0"/>
              <a:t>that username doesn’t exist in the system</a:t>
            </a:r>
            <a:r>
              <a:rPr lang="en-US" sz="2300" dirty="0" smtClean="0"/>
              <a:t>.</a:t>
            </a:r>
          </a:p>
          <a:p>
            <a:pPr marL="0" indent="0">
              <a:buNone/>
            </a:pPr>
            <a:r>
              <a:rPr lang="en-US" sz="2300" dirty="0" smtClean="0"/>
              <a:t>	       Ensure </a:t>
            </a:r>
            <a:r>
              <a:rPr lang="en-US" sz="2300" dirty="0"/>
              <a:t>that username </a:t>
            </a:r>
            <a:r>
              <a:rPr lang="en-US" sz="2300" dirty="0" smtClean="0"/>
              <a:t>is in email format.</a:t>
            </a:r>
          </a:p>
          <a:p>
            <a:pPr marL="0" indent="0">
              <a:buNone/>
            </a:pPr>
            <a:r>
              <a:rPr lang="en-US" sz="2300" dirty="0" smtClean="0"/>
              <a:t>               Ensure </a:t>
            </a:r>
            <a:r>
              <a:rPr lang="en-US" sz="2300" dirty="0"/>
              <a:t>that password </a:t>
            </a:r>
            <a:r>
              <a:rPr lang="en-US" sz="2300" dirty="0" smtClean="0"/>
              <a:t>or confirm </a:t>
            </a:r>
            <a:r>
              <a:rPr lang="en-US" sz="2300" dirty="0"/>
              <a:t>password field </a:t>
            </a:r>
            <a:r>
              <a:rPr lang="en-US" sz="2300" dirty="0" smtClean="0"/>
              <a:t>should </a:t>
            </a:r>
            <a:r>
              <a:rPr lang="en-US" sz="2300" dirty="0"/>
              <a:t>not be empty.</a:t>
            </a:r>
          </a:p>
          <a:p>
            <a:pPr marL="0" indent="0">
              <a:buNone/>
            </a:pPr>
            <a:r>
              <a:rPr lang="en-US" sz="2300" dirty="0" smtClean="0"/>
              <a:t>               Ensure </a:t>
            </a:r>
            <a:r>
              <a:rPr lang="en-US" sz="2300" dirty="0"/>
              <a:t>that password and confirm password are same.</a:t>
            </a:r>
          </a:p>
          <a:p>
            <a:pPr marL="0" indent="0">
              <a:buNone/>
            </a:pPr>
            <a:r>
              <a:rPr lang="en-US" sz="2300" dirty="0"/>
              <a:t> </a:t>
            </a:r>
            <a:r>
              <a:rPr lang="en-US" sz="2300" dirty="0" smtClean="0"/>
              <a:t>              Show </a:t>
            </a:r>
            <a:r>
              <a:rPr lang="en-US" sz="2300" dirty="0"/>
              <a:t>information of registering an account successfully.</a:t>
            </a:r>
          </a:p>
          <a:p>
            <a:pPr marL="0" indent="0">
              <a:buNone/>
            </a:pPr>
            <a:r>
              <a:rPr lang="en-US" sz="2300" dirty="0"/>
              <a:t>Output parameters: None</a:t>
            </a:r>
          </a:p>
          <a:p>
            <a:pPr marL="0" indent="0">
              <a:buNone/>
            </a:pPr>
            <a:r>
              <a:rPr lang="en-US" sz="2300" dirty="0"/>
              <a:t>Exceptions: Username has already </a:t>
            </a:r>
            <a:r>
              <a:rPr lang="en-US" sz="2300" dirty="0" smtClean="0"/>
              <a:t>existed or username is not in email format</a:t>
            </a:r>
            <a:endParaRPr lang="en-US" sz="2300" dirty="0"/>
          </a:p>
          <a:p>
            <a:pPr marL="0" indent="0">
              <a:buNone/>
            </a:pPr>
            <a:r>
              <a:rPr lang="en-US" sz="2300" dirty="0"/>
              <a:t>        </a:t>
            </a:r>
            <a:r>
              <a:rPr lang="en-US" sz="2300" dirty="0" smtClean="0"/>
              <a:t>            Password </a:t>
            </a:r>
            <a:r>
              <a:rPr lang="en-US" sz="2300" dirty="0"/>
              <a:t>or confirm password is empty.</a:t>
            </a:r>
          </a:p>
          <a:p>
            <a:pPr marL="0" indent="0">
              <a:buNone/>
            </a:pPr>
            <a:r>
              <a:rPr lang="en-US" sz="2300" dirty="0"/>
              <a:t>        </a:t>
            </a:r>
            <a:r>
              <a:rPr lang="en-US" sz="2300" dirty="0" smtClean="0"/>
              <a:t>            Password </a:t>
            </a:r>
            <a:r>
              <a:rPr lang="en-US" sz="2300" dirty="0"/>
              <a:t>and confirm password are different.</a:t>
            </a:r>
          </a:p>
          <a:p>
            <a:pPr marL="0" indent="0">
              <a:buNone/>
            </a:pPr>
            <a:r>
              <a:rPr lang="en-US" sz="2300" dirty="0"/>
              <a:t>Remarks: Application should show proper error message when users make mistakes.</a:t>
            </a:r>
          </a:p>
          <a:p>
            <a:pPr marL="0" indent="0">
              <a:buNone/>
            </a:pPr>
            <a:r>
              <a:rPr lang="en-US" sz="2300" dirty="0"/>
              <a:t>Cross-references: None</a:t>
            </a:r>
          </a:p>
          <a:p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"/>
    </mc:Choice>
    <mc:Fallback xmlns="">
      <p:transition spd="slow" advTm="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Goal</a:t>
            </a:r>
          </a:p>
          <a:p>
            <a:pPr lvl="1"/>
            <a:r>
              <a:rPr lang="en-US" sz="2400" dirty="0" smtClean="0"/>
              <a:t>Prototype: Incremental model</a:t>
            </a:r>
          </a:p>
          <a:p>
            <a:pPr lvl="1"/>
            <a:r>
              <a:rPr lang="en-US" sz="2400" dirty="0" smtClean="0"/>
              <a:t>Identify Key technical risks</a:t>
            </a:r>
          </a:p>
          <a:p>
            <a:r>
              <a:rPr lang="en-US" sz="2400" dirty="0" smtClean="0"/>
              <a:t>Constrains</a:t>
            </a:r>
          </a:p>
          <a:p>
            <a:pPr lvl="1"/>
            <a:r>
              <a:rPr lang="en-US" sz="2400" dirty="0" smtClean="0"/>
              <a:t>OBD-II Wi-Fi scanner</a:t>
            </a:r>
          </a:p>
          <a:p>
            <a:pPr lvl="1"/>
            <a:r>
              <a:rPr lang="en-US" sz="2400" dirty="0" smtClean="0"/>
              <a:t>Can’t connect to the server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1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2"/>
    </mc:Choice>
    <mc:Fallback xmlns="">
      <p:transition spd="slow" advTm="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</a:t>
            </a:r>
            <a:r>
              <a:rPr lang="en-US" dirty="0" smtClean="0"/>
              <a:t>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400" dirty="0" smtClean="0"/>
              <a:t>Download and upload user information</a:t>
            </a:r>
          </a:p>
          <a:p>
            <a:pPr lvl="1"/>
            <a:r>
              <a:rPr lang="en-US" sz="2400" dirty="0" smtClean="0"/>
              <a:t>Connect to scanner’s Wi-Fi</a:t>
            </a:r>
          </a:p>
          <a:p>
            <a:pPr lvl="1"/>
            <a:r>
              <a:rPr lang="en-US" sz="2400" dirty="0" smtClean="0"/>
              <a:t>Keep sending OBD-II PIDs</a:t>
            </a:r>
          </a:p>
          <a:p>
            <a:pPr lvl="1"/>
            <a:r>
              <a:rPr lang="en-US" sz="2400" dirty="0" smtClean="0"/>
              <a:t>Save trip information</a:t>
            </a:r>
          </a:p>
          <a:p>
            <a:pPr lvl="1"/>
            <a:r>
              <a:rPr lang="en-US" sz="2400" dirty="0" smtClean="0"/>
              <a:t>Search trip information</a:t>
            </a:r>
          </a:p>
          <a:p>
            <a:pPr lvl="1"/>
            <a:r>
              <a:rPr lang="en-US" sz="2400" dirty="0"/>
              <a:t>Download and upload </a:t>
            </a:r>
            <a:r>
              <a:rPr lang="en-US" sz="2400" dirty="0" smtClean="0"/>
              <a:t>trip information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2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6"/>
    </mc:Choice>
    <mc:Fallback xmlns="">
      <p:transition spd="slow" advTm="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</a:t>
            </a:r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Application Overview</a:t>
            </a:r>
          </a:p>
          <a:p>
            <a:pPr lvl="1"/>
            <a:r>
              <a:rPr lang="en-US" sz="2400" dirty="0" smtClean="0"/>
              <a:t>Combination architecture styles: client/server, object-oriented</a:t>
            </a:r>
          </a:p>
          <a:p>
            <a:pPr lvl="1"/>
            <a:r>
              <a:rPr lang="en-US" sz="2400" dirty="0" smtClean="0"/>
              <a:t>Tools and programming languages for server and client</a:t>
            </a:r>
          </a:p>
        </p:txBody>
      </p:sp>
    </p:spTree>
    <p:extLst>
      <p:ext uri="{BB962C8B-B14F-4D97-AF65-F5344CB8AC3E}">
        <p14:creationId xmlns:p14="http://schemas.microsoft.com/office/powerpoint/2010/main" val="5492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128" y="1427017"/>
            <a:ext cx="6359236" cy="4641273"/>
          </a:xfrm>
        </p:spPr>
      </p:pic>
      <p:sp>
        <p:nvSpPr>
          <p:cNvPr id="2" name="TextBox 1"/>
          <p:cNvSpPr txBox="1"/>
          <p:nvPr/>
        </p:nvSpPr>
        <p:spPr>
          <a:xfrm>
            <a:off x="3131128" y="515698"/>
            <a:ext cx="7684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High Level </a:t>
            </a:r>
            <a:r>
              <a:rPr lang="en-US" sz="3600" dirty="0"/>
              <a:t>A</a:t>
            </a:r>
            <a:r>
              <a:rPr lang="en-US" sz="3600" dirty="0" smtClean="0"/>
              <a:t>rchitecture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39218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defTabSz="457200" rtl="0">
              <a:spcBef>
                <a:spcPct val="0"/>
              </a:spcBef>
            </a:pPr>
            <a:r>
              <a:rPr lang="en-US" sz="3600" dirty="0">
                <a:solidFill>
                  <a:schemeClr val="tx1"/>
                </a:solidFill>
                <a:latin typeface="+mj-lt"/>
              </a:rPr>
              <a:t>Key 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Issues </a:t>
            </a:r>
            <a:r>
              <a:rPr lang="en-US" sz="3600" dirty="0">
                <a:solidFill>
                  <a:schemeClr val="tx1"/>
                </a:solidFill>
                <a:latin typeface="+mj-lt"/>
              </a:rPr>
              <a:t>and 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Solutions</a:t>
            </a:r>
            <a:r>
              <a:rPr lang="en-US" sz="2400" dirty="0"/>
              <a:t/>
            </a:r>
            <a:br>
              <a:rPr lang="en-US" sz="24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1647" y="2590800"/>
            <a:ext cx="8915400" cy="3777622"/>
          </a:xfrm>
        </p:spPr>
        <p:txBody>
          <a:bodyPr/>
          <a:lstStyle/>
          <a:p>
            <a:pPr marL="742950" lvl="2" indent="-342900"/>
            <a:r>
              <a:rPr lang="en-US" sz="2400" dirty="0" smtClean="0"/>
              <a:t>Thread </a:t>
            </a:r>
            <a:r>
              <a:rPr lang="en-US" sz="2400" dirty="0"/>
              <a:t>safety (UI, other activities)</a:t>
            </a:r>
          </a:p>
          <a:p>
            <a:pPr marL="742950" lvl="2" indent="-342900"/>
            <a:r>
              <a:rPr lang="en-US" sz="2400" dirty="0"/>
              <a:t>Extra data about the car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196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9334032" cy="747490"/>
          </a:xfrm>
        </p:spPr>
        <p:txBody>
          <a:bodyPr>
            <a:normAutofit fontScale="90000"/>
          </a:bodyPr>
          <a:lstStyle/>
          <a:p>
            <a:r>
              <a:rPr lang="en-US" dirty="0"/>
              <a:t>Frequency of </a:t>
            </a:r>
            <a:r>
              <a:rPr lang="en-US" dirty="0" smtClean="0"/>
              <a:t>Sending </a:t>
            </a:r>
            <a:r>
              <a:rPr lang="en-US" dirty="0"/>
              <a:t>D</a:t>
            </a:r>
            <a:r>
              <a:rPr lang="en-US" dirty="0" smtClean="0"/>
              <a:t>ifferent </a:t>
            </a:r>
            <a:r>
              <a:rPr lang="en-US" dirty="0"/>
              <a:t>OBD-II PIDs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490" y="1801605"/>
            <a:ext cx="7425719" cy="4499804"/>
          </a:xfrm>
        </p:spPr>
      </p:pic>
    </p:spTree>
    <p:extLst>
      <p:ext uri="{BB962C8B-B14F-4D97-AF65-F5344CB8AC3E}">
        <p14:creationId xmlns:p14="http://schemas.microsoft.com/office/powerpoint/2010/main" val="1177651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51819"/>
            <a:ext cx="8911687" cy="1280890"/>
          </a:xfrm>
        </p:spPr>
        <p:txBody>
          <a:bodyPr/>
          <a:lstStyle/>
          <a:p>
            <a:r>
              <a:rPr lang="en-US" dirty="0" smtClean="0"/>
              <a:t>Key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How distance was calculated</a:t>
            </a:r>
          </a:p>
          <a:p>
            <a:r>
              <a:rPr lang="en-US" sz="2400" dirty="0" smtClean="0"/>
              <a:t>How fuel cost was calculated</a:t>
            </a:r>
          </a:p>
          <a:p>
            <a:r>
              <a:rPr lang="en-US" sz="2400" dirty="0" smtClean="0"/>
              <a:t>How sharp acceleration times and sharp braking times were calculated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09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</a:t>
            </a:r>
            <a:r>
              <a:rPr lang="en-US" dirty="0"/>
              <a:t>S</a:t>
            </a:r>
            <a:r>
              <a:rPr lang="en-US" dirty="0" smtClean="0"/>
              <a:t>ystem </a:t>
            </a:r>
            <a:r>
              <a:rPr lang="en-US" dirty="0"/>
              <a:t>D</a:t>
            </a:r>
            <a:r>
              <a:rPr lang="en-US" dirty="0" smtClean="0"/>
              <a:t>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Database design</a:t>
            </a:r>
          </a:p>
          <a:p>
            <a:pPr lvl="1"/>
            <a:r>
              <a:rPr lang="en-US" sz="2400" dirty="0" smtClean="0"/>
              <a:t>User table</a:t>
            </a:r>
          </a:p>
          <a:p>
            <a:pPr lvl="1"/>
            <a:r>
              <a:rPr lang="en-US" sz="2400" dirty="0" smtClean="0"/>
              <a:t>Trip table</a:t>
            </a:r>
          </a:p>
          <a:p>
            <a:pPr lvl="1"/>
            <a:r>
              <a:rPr lang="en-US" sz="2400" dirty="0" smtClean="0"/>
              <a:t>Relationship between user table and trip table</a:t>
            </a:r>
          </a:p>
          <a:p>
            <a:pPr lvl="1"/>
            <a:r>
              <a:rPr lang="en-US" sz="2400" dirty="0"/>
              <a:t>Password encryption and </a:t>
            </a:r>
            <a:r>
              <a:rPr lang="en-US" sz="2400" dirty="0" smtClean="0"/>
              <a:t>decryption </a:t>
            </a:r>
          </a:p>
        </p:txBody>
      </p:sp>
    </p:spTree>
    <p:extLst>
      <p:ext uri="{BB962C8B-B14F-4D97-AF65-F5344CB8AC3E}">
        <p14:creationId xmlns:p14="http://schemas.microsoft.com/office/powerpoint/2010/main" val="81884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1890" y="2352261"/>
            <a:ext cx="8915400" cy="3777622"/>
          </a:xfrm>
        </p:spPr>
        <p:txBody>
          <a:bodyPr>
            <a:norm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ifficult </a:t>
            </a:r>
            <a:r>
              <a:rPr lang="en-US" sz="2400" dirty="0"/>
              <a:t>to </a:t>
            </a:r>
            <a:r>
              <a:rPr lang="en-US" sz="2400" dirty="0" smtClean="0"/>
              <a:t>imagine </a:t>
            </a:r>
            <a:r>
              <a:rPr lang="en-US" sz="2400" dirty="0"/>
              <a:t>life without </a:t>
            </a:r>
            <a:r>
              <a:rPr lang="en-US" sz="2400" dirty="0" smtClean="0"/>
              <a:t>driving.</a:t>
            </a:r>
          </a:p>
          <a:p>
            <a:r>
              <a:rPr lang="en-US" altLang="zh-CN" sz="2400" dirty="0" smtClean="0"/>
              <a:t>On-Board Diagnostic (OBD) applications</a:t>
            </a:r>
          </a:p>
          <a:p>
            <a:r>
              <a:rPr lang="en-US" sz="2400" dirty="0" smtClean="0"/>
              <a:t>Disadvantages of </a:t>
            </a:r>
            <a:r>
              <a:rPr lang="en-US" altLang="zh-CN" sz="2400" dirty="0"/>
              <a:t>OBD </a:t>
            </a:r>
            <a:r>
              <a:rPr lang="en-US" altLang="zh-CN" sz="2400" dirty="0" smtClean="0"/>
              <a:t>applications in the market</a:t>
            </a:r>
          </a:p>
          <a:p>
            <a:r>
              <a:rPr lang="en-US" altLang="zh-CN" sz="2400" dirty="0" smtClean="0"/>
              <a:t>Advantages of Riding Mechanic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5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440" y="392319"/>
            <a:ext cx="8001000" cy="3025361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440" y="3805184"/>
            <a:ext cx="80010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21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58123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Use </a:t>
            </a:r>
            <a:r>
              <a:rPr lang="en-US" dirty="0"/>
              <a:t>C</a:t>
            </a:r>
            <a:r>
              <a:rPr lang="en-US" dirty="0" smtClean="0"/>
              <a:t>ase </a:t>
            </a:r>
            <a:r>
              <a:rPr lang="en-US" dirty="0"/>
              <a:t>D</a:t>
            </a:r>
            <a:r>
              <a:rPr lang="en-US" dirty="0" smtClean="0"/>
              <a:t>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291" y="1343891"/>
            <a:ext cx="4308764" cy="5126182"/>
          </a:xfrm>
        </p:spPr>
      </p:pic>
    </p:spTree>
    <p:extLst>
      <p:ext uri="{BB962C8B-B14F-4D97-AF65-F5344CB8AC3E}">
        <p14:creationId xmlns:p14="http://schemas.microsoft.com/office/powerpoint/2010/main" val="1744100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24399"/>
          </a:xfrm>
        </p:spPr>
        <p:txBody>
          <a:bodyPr>
            <a:normAutofit/>
          </a:bodyPr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782" y="1348509"/>
            <a:ext cx="6921083" cy="5218546"/>
          </a:xfrm>
        </p:spPr>
      </p:pic>
    </p:spTree>
    <p:extLst>
      <p:ext uri="{BB962C8B-B14F-4D97-AF65-F5344CB8AC3E}">
        <p14:creationId xmlns:p14="http://schemas.microsoft.com/office/powerpoint/2010/main" val="79214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083" y="1375392"/>
            <a:ext cx="6311571" cy="5140036"/>
          </a:xfrm>
        </p:spPr>
      </p:pic>
    </p:spTree>
    <p:extLst>
      <p:ext uri="{BB962C8B-B14F-4D97-AF65-F5344CB8AC3E}">
        <p14:creationId xmlns:p14="http://schemas.microsoft.com/office/powerpoint/2010/main" val="122584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1891" y="2113722"/>
            <a:ext cx="8915400" cy="377762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User Interface design</a:t>
            </a:r>
          </a:p>
          <a:p>
            <a:pPr lvl="1"/>
            <a:r>
              <a:rPr lang="en-US" sz="2400" dirty="0" smtClean="0"/>
              <a:t>Tab bar </a:t>
            </a:r>
          </a:p>
          <a:p>
            <a:pPr lvl="1"/>
            <a:r>
              <a:rPr lang="en-US" sz="2400" dirty="0" smtClean="0"/>
              <a:t>Navigation bar</a:t>
            </a:r>
          </a:p>
          <a:p>
            <a:pPr lvl="1"/>
            <a:r>
              <a:rPr lang="en-US" sz="2400" dirty="0" smtClean="0"/>
              <a:t>Table view</a:t>
            </a:r>
          </a:p>
          <a:p>
            <a:pPr lvl="1"/>
            <a:r>
              <a:rPr lang="en-US" sz="2400" dirty="0" smtClean="0"/>
              <a:t>Alert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264555"/>
            <a:ext cx="2884922" cy="50897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3162" y="1264554"/>
            <a:ext cx="2878667" cy="508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60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Testing plan</a:t>
            </a:r>
          </a:p>
          <a:p>
            <a:pPr lvl="1"/>
            <a:r>
              <a:rPr lang="en-US" sz="2400" dirty="0" smtClean="0"/>
              <a:t>Server side, Postman</a:t>
            </a:r>
          </a:p>
          <a:p>
            <a:pPr lvl="1"/>
            <a:r>
              <a:rPr lang="en-US" sz="2400" dirty="0" smtClean="0"/>
              <a:t>Client side</a:t>
            </a:r>
          </a:p>
          <a:p>
            <a:pPr lvl="1"/>
            <a:r>
              <a:rPr lang="en-US" sz="2400" dirty="0" smtClean="0"/>
              <a:t>UI testing in </a:t>
            </a:r>
            <a:r>
              <a:rPr lang="en-US" sz="2400" dirty="0" err="1" smtClean="0"/>
              <a:t>Xcode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76614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7291336"/>
              </p:ext>
            </p:extLst>
          </p:nvPr>
        </p:nvGraphicFramePr>
        <p:xfrm>
          <a:off x="1774205" y="1905000"/>
          <a:ext cx="8915400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0699"/>
                <a:gridCol w="2087218"/>
                <a:gridCol w="3021495"/>
                <a:gridCol w="1888435"/>
                <a:gridCol w="1227553"/>
              </a:tblGrid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Test case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#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Scenario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URL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Return value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Status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User table has this account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-122"/>
                        </a:rPr>
                        <a:t>138.49.101.87:9000/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-122"/>
                        </a:rPr>
                        <a:t>userSettings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-122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-122"/>
                          <a:hlinkClick r:id="rId3" action="ppaction://hlinkfile"/>
                        </a:rPr>
                        <a:t>/wang.dezheng@uwlax.edu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宋体" charset="-122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-122"/>
                        </a:rPr>
                        <a:t>Method: GET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All user information related to username ‘wang.dezheng@uwlax.edu’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Passed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User table doesn’t have this account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charset="0"/>
                          <a:ea typeface="宋体" charset="-122"/>
                        </a:rPr>
                        <a:t>138.49.101.87:9000/</a:t>
                      </a:r>
                      <a:r>
                        <a:rPr lang="en-US" sz="1600" dirty="0" err="1">
                          <a:effectLst/>
                          <a:latin typeface="Times New Roman" charset="0"/>
                          <a:ea typeface="宋体" charset="-122"/>
                        </a:rPr>
                        <a:t>userSettings</a:t>
                      </a:r>
                      <a:endParaRPr lang="en-US" sz="1600" dirty="0">
                        <a:effectLst/>
                        <a:latin typeface="Times New Roman" charset="0"/>
                        <a:ea typeface="宋体" charset="-122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宋体" charset="-122"/>
                          <a:hlinkClick r:id="rId3" action="ppaction://hlinkfile"/>
                        </a:rPr>
                        <a:t>/wang.dezheng@uwlax.edu</a:t>
                      </a:r>
                      <a:endParaRPr lang="en-US" sz="1600" dirty="0">
                        <a:effectLst/>
                        <a:latin typeface="Times New Roman" charset="0"/>
                        <a:ea typeface="宋体" charset="-122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charset="0"/>
                          <a:ea typeface="宋体" charset="-122"/>
                        </a:rPr>
                        <a:t>Method: GET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charset="0"/>
                          <a:ea typeface="宋体" charset="-122"/>
                        </a:rPr>
                        <a:t>[]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charset="0"/>
                          <a:ea typeface="宋体" charset="-122"/>
                        </a:rPr>
                        <a:t>Passed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111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158" y="969818"/>
            <a:ext cx="4470400" cy="5771188"/>
          </a:xfrm>
        </p:spPr>
      </p:pic>
      <p:sp>
        <p:nvSpPr>
          <p:cNvPr id="2" name="TextBox 1"/>
          <p:cNvSpPr txBox="1"/>
          <p:nvPr/>
        </p:nvSpPr>
        <p:spPr>
          <a:xfrm>
            <a:off x="2486121" y="346364"/>
            <a:ext cx="41840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3600" dirty="0"/>
              <a:t>Code </a:t>
            </a:r>
            <a:r>
              <a:rPr lang="en-US" sz="3600" dirty="0" smtClean="0"/>
              <a:t>Coverage</a:t>
            </a:r>
            <a:endParaRPr lang="en-US" sz="3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64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878" y="2043546"/>
            <a:ext cx="5270067" cy="421164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937164"/>
            <a:ext cx="8915400" cy="297405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44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Conclusion</a:t>
            </a:r>
          </a:p>
          <a:p>
            <a:pPr lvl="1"/>
            <a:r>
              <a:rPr lang="en-US" sz="2400" dirty="0" smtClean="0"/>
              <a:t>Achievement</a:t>
            </a:r>
          </a:p>
          <a:p>
            <a:pPr lvl="1"/>
            <a:r>
              <a:rPr lang="en-US" sz="2400" dirty="0" smtClean="0"/>
              <a:t>Defects</a:t>
            </a:r>
          </a:p>
          <a:p>
            <a:pPr marL="342900" lvl="1" indent="-342900"/>
            <a:r>
              <a:rPr lang="en-US" sz="2400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783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On-Board Diagnostic S</a:t>
            </a:r>
            <a:r>
              <a:rPr lang="en-US" altLang="zh-CN" dirty="0" smtClean="0"/>
              <a:t>ystems </a:t>
            </a:r>
            <a:r>
              <a:rPr lang="en-US" altLang="zh-CN" dirty="0"/>
              <a:t>(OBD)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Purpose of designing OBD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OBD-II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Unique features of OBD-II</a:t>
            </a:r>
          </a:p>
          <a:p>
            <a:pPr lvl="1"/>
            <a:endParaRPr lang="en-US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0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32"/>
    </mc:Choice>
    <mc:Fallback xmlns="">
      <p:transition spd="slow" advTm="13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Register, login, reset password</a:t>
            </a:r>
          </a:p>
          <a:p>
            <a:r>
              <a:rPr lang="en-US" dirty="0" smtClean="0"/>
              <a:t>Start a trip, read real-time data, record a trip</a:t>
            </a:r>
          </a:p>
          <a:p>
            <a:r>
              <a:rPr lang="en-US" dirty="0" smtClean="0"/>
              <a:t>Set speed alert, start a trip, record a trip</a:t>
            </a:r>
          </a:p>
          <a:p>
            <a:r>
              <a:rPr lang="en-US" dirty="0" smtClean="0"/>
              <a:t>Search trip information </a:t>
            </a:r>
          </a:p>
          <a:p>
            <a:r>
              <a:rPr lang="en-US" dirty="0" smtClean="0"/>
              <a:t>Read diagnostic trouble codes form the car</a:t>
            </a:r>
          </a:p>
        </p:txBody>
      </p:sp>
    </p:spTree>
    <p:extLst>
      <p:ext uri="{BB962C8B-B14F-4D97-AF65-F5344CB8AC3E}">
        <p14:creationId xmlns:p14="http://schemas.microsoft.com/office/powerpoint/2010/main" val="104521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OBD-II Scanner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solidFill>
                  <a:schemeClr val="tx1"/>
                </a:solidFill>
              </a:rPr>
              <a:t>How an </a:t>
            </a:r>
            <a:r>
              <a:rPr lang="en-US" sz="2400" dirty="0">
                <a:solidFill>
                  <a:schemeClr val="tx1"/>
                </a:solidFill>
              </a:rPr>
              <a:t>OBD-II </a:t>
            </a:r>
            <a:r>
              <a:rPr lang="en-US" sz="2400" dirty="0" smtClean="0">
                <a:solidFill>
                  <a:schemeClr val="tx1"/>
                </a:solidFill>
              </a:rPr>
              <a:t>scanner works</a:t>
            </a:r>
          </a:p>
          <a:p>
            <a:pPr marL="342900" lvl="1" indent="-342900"/>
            <a:r>
              <a:rPr lang="en-US" sz="2400" dirty="0">
                <a:solidFill>
                  <a:schemeClr val="tx1"/>
                </a:solidFill>
              </a:rPr>
              <a:t>Wi-Fi scanner and Bluetooth scanner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Reasons for choosing </a:t>
            </a:r>
            <a:r>
              <a:rPr lang="en-US" sz="2400" dirty="0">
                <a:solidFill>
                  <a:schemeClr val="tx1"/>
                </a:solidFill>
              </a:rPr>
              <a:t>Wi-Fi scanner </a:t>
            </a:r>
            <a:endParaRPr lang="en-US" sz="2400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90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6"/>
    </mc:Choice>
    <mc:Fallback xmlns="">
      <p:transition spd="slow" advTm="1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8254"/>
          </a:xfrm>
        </p:spPr>
        <p:txBody>
          <a:bodyPr>
            <a:normAutofit/>
          </a:bodyPr>
          <a:lstStyle/>
          <a:p>
            <a:r>
              <a:rPr lang="en-US" dirty="0" smtClean="0"/>
              <a:t>OBD-II Scanner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629" y="1565564"/>
            <a:ext cx="7707986" cy="3810000"/>
          </a:xfrm>
        </p:spPr>
      </p:pic>
      <p:sp>
        <p:nvSpPr>
          <p:cNvPr id="3" name="TextBox 2"/>
          <p:cNvSpPr txBox="1"/>
          <p:nvPr/>
        </p:nvSpPr>
        <p:spPr>
          <a:xfrm>
            <a:off x="2592925" y="5578764"/>
            <a:ext cx="6774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© Freelancer Technology Pty Limited 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37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"/>
    </mc:Choice>
    <mc:Fallback xmlns="">
      <p:transition spd="slow" advTm="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Onboard Diagnostic Parameter 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solidFill>
                  <a:schemeClr val="tx1"/>
                </a:solidFill>
              </a:rPr>
              <a:t>OBD-II PIDs</a:t>
            </a:r>
          </a:p>
          <a:p>
            <a:pPr marL="342900" lvl="1" indent="-342900"/>
            <a:r>
              <a:rPr lang="en-US" sz="2400" dirty="0">
                <a:solidFill>
                  <a:schemeClr val="tx1"/>
                </a:solidFill>
              </a:rPr>
              <a:t>Ten </a:t>
            </a:r>
            <a:r>
              <a:rPr lang="en-US" sz="2400" dirty="0" smtClean="0">
                <a:solidFill>
                  <a:schemeClr val="tx1"/>
                </a:solidFill>
              </a:rPr>
              <a:t>modes</a:t>
            </a:r>
          </a:p>
          <a:p>
            <a:pPr marL="342900" lvl="1" indent="-342900"/>
            <a:r>
              <a:rPr lang="en-US" sz="2400" dirty="0" smtClean="0">
                <a:solidFill>
                  <a:schemeClr val="tx1"/>
                </a:solidFill>
              </a:rPr>
              <a:t>PIDs </a:t>
            </a:r>
            <a:r>
              <a:rPr lang="en-US" sz="2400" dirty="0">
                <a:solidFill>
                  <a:schemeClr val="tx1"/>
                </a:solidFill>
              </a:rPr>
              <a:t>used in this </a:t>
            </a:r>
            <a:r>
              <a:rPr lang="en-US" sz="2400" dirty="0" smtClean="0">
                <a:solidFill>
                  <a:schemeClr val="tx1"/>
                </a:solidFill>
              </a:rPr>
              <a:t>project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940152"/>
              </p:ext>
            </p:extLst>
          </p:nvPr>
        </p:nvGraphicFramePr>
        <p:xfrm>
          <a:off x="3304830" y="4390887"/>
          <a:ext cx="4905515" cy="1908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1570"/>
                <a:gridCol w="3023945"/>
              </a:tblGrid>
              <a:tr h="536713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Mode (hex)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</a:tr>
              <a:tr h="406282">
                <a:tc>
                  <a:txBody>
                    <a:bodyPr/>
                    <a:lstStyle/>
                    <a:p>
                      <a:pPr marL="0" marR="0" indent="155575" algn="l" defTabSz="457200" rtl="0" eaLnBrk="1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宋体" charset="-122"/>
                          <a:cs typeface="+mn-cs"/>
                        </a:rPr>
                        <a:t>01</a:t>
                      </a:r>
                      <a:endParaRPr lang="en-US" sz="2000" u="none" strike="noStrike" kern="1200" dirty="0">
                        <a:solidFill>
                          <a:schemeClr val="dk1"/>
                        </a:solidFill>
                        <a:effectLst/>
                        <a:latin typeface="Times New Roman" charset="0"/>
                        <a:ea typeface="宋体" charset="-122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15557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Show current data</a:t>
                      </a:r>
                    </a:p>
                  </a:txBody>
                  <a:tcPr marL="68580" marR="68580" marT="0" marB="0" anchor="ctr"/>
                </a:tc>
              </a:tr>
              <a:tr h="908244">
                <a:tc>
                  <a:txBody>
                    <a:bodyPr/>
                    <a:lstStyle/>
                    <a:p>
                      <a:pPr marL="0" marR="0" indent="155575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u="none" strike="noStrike" dirty="0" smtClean="0">
                          <a:effectLst/>
                          <a:latin typeface="Times New Roman" charset="0"/>
                          <a:ea typeface="宋体" charset="-122"/>
                        </a:rPr>
                        <a:t>03</a:t>
                      </a:r>
                      <a:endParaRPr lang="en-US" sz="2000" dirty="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155575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Show stored Diagnostic </a:t>
                      </a:r>
                      <a:r>
                        <a:rPr lang="en-US" sz="2000" dirty="0" smtClean="0">
                          <a:effectLst/>
                          <a:latin typeface="Times New Roman" charset="0"/>
                          <a:ea typeface="宋体" charset="-122"/>
                        </a:rPr>
                        <a:t> Trouble </a:t>
                      </a: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Codes</a:t>
                      </a: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3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"/>
    </mc:Choice>
    <mc:Fallback xmlns="">
      <p:transition spd="slow" advTm="1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defTabSz="457200" rtl="0">
              <a:spcBef>
                <a:spcPct val="0"/>
              </a:spcBef>
            </a:pPr>
            <a:r>
              <a:rPr lang="en-US" sz="3600" dirty="0">
                <a:solidFill>
                  <a:schemeClr val="tx1"/>
                </a:solidFill>
                <a:latin typeface="+mn-lt"/>
              </a:rPr>
              <a:t>PIDs </a:t>
            </a:r>
            <a:r>
              <a:rPr lang="en-US" sz="3600" dirty="0" smtClean="0">
                <a:solidFill>
                  <a:schemeClr val="tx1"/>
                </a:solidFill>
                <a:latin typeface="+mn-lt"/>
              </a:rPr>
              <a:t>Used in Project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1513121"/>
              </p:ext>
            </p:extLst>
          </p:nvPr>
        </p:nvGraphicFramePr>
        <p:xfrm>
          <a:off x="2589213" y="2133600"/>
          <a:ext cx="891540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7700"/>
                <a:gridCol w="4457700"/>
              </a:tblGrid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OBD-II PIDs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0100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Get supported PIDs [01-20]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0120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Get supported PIDs [21-40]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0140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Get supported PIDs [41-60]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0105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Get engine coolant temperature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010C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Get engine RPM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010D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Get vehicle speed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0110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Get MAF air flow rate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0142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Get control module voltage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13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9"/>
    </mc:Choice>
    <mc:Fallback xmlns="">
      <p:transition spd="slow" advTm="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Diagnostic Trouble Code (DTCs)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9225" y="1517374"/>
            <a:ext cx="8915400" cy="3777622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How characters  are encoded</a:t>
            </a:r>
          </a:p>
          <a:p>
            <a:pPr lvl="1"/>
            <a:r>
              <a:rPr lang="en-US" sz="2400" dirty="0" smtClean="0"/>
              <a:t>Consist </a:t>
            </a:r>
            <a:r>
              <a:rPr lang="en-US" sz="2400" dirty="0"/>
              <a:t>of five characters</a:t>
            </a:r>
          </a:p>
          <a:p>
            <a:pPr lvl="1"/>
            <a:r>
              <a:rPr lang="en-US" sz="2400" dirty="0"/>
              <a:t>Each letter’s meaning</a:t>
            </a:r>
          </a:p>
          <a:p>
            <a:pPr lvl="1"/>
            <a:r>
              <a:rPr lang="en-US" sz="2400" dirty="0" smtClean="0"/>
              <a:t>DTCs in this project</a:t>
            </a: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86928"/>
              </p:ext>
            </p:extLst>
          </p:nvPr>
        </p:nvGraphicFramePr>
        <p:xfrm>
          <a:off x="2592925" y="3621892"/>
          <a:ext cx="81280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Letter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System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P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Powertrain (Includes engine, transmission, drive shafts, differentials and the Final Drive</a:t>
                      </a:r>
                      <a:r>
                        <a:rPr lang="en-US" sz="2000">
                          <a:effectLst/>
                          <a:latin typeface="Times New Roman" charset="0"/>
                          <a:ea typeface="Times New Roman" charset="0"/>
                        </a:rPr>
                        <a:t>)</a:t>
                      </a:r>
                      <a:endParaRPr lang="en-US" sz="2000">
                        <a:effectLst/>
                        <a:latin typeface="Times New Roman" charset="0"/>
                        <a:ea typeface="宋体" charset="-122"/>
                      </a:endParaRP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U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User Network (Wiring Bus or UART)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B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Body (Includes A/C and Air Bag)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C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Chassis (Includes ABS)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86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"/>
    </mc:Choice>
    <mc:Fallback xmlns="">
      <p:transition spd="slow" advTm="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smtClean="0"/>
              <a:t>Command </a:t>
            </a:r>
            <a:r>
              <a:rPr lang="en-US" dirty="0"/>
              <a:t>S</a:t>
            </a:r>
            <a:r>
              <a:rPr lang="en-US" dirty="0" smtClean="0"/>
              <a:t>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63629" y="1509207"/>
            <a:ext cx="8915400" cy="3777622"/>
          </a:xfrm>
        </p:spPr>
        <p:txBody>
          <a:bodyPr/>
          <a:lstStyle/>
          <a:p>
            <a:pPr lvl="1"/>
            <a:r>
              <a:rPr lang="en-US" sz="2400" dirty="0" smtClean="0"/>
              <a:t>Hayes </a:t>
            </a:r>
            <a:r>
              <a:rPr lang="en-US" sz="2400" dirty="0"/>
              <a:t>command </a:t>
            </a:r>
            <a:r>
              <a:rPr lang="en-US" sz="2400" dirty="0" smtClean="0"/>
              <a:t>set</a:t>
            </a:r>
          </a:p>
          <a:p>
            <a:pPr lvl="1"/>
            <a:r>
              <a:rPr lang="en-US" sz="2400" dirty="0" smtClean="0"/>
              <a:t>Compared to OBD-II commands</a:t>
            </a:r>
          </a:p>
          <a:p>
            <a:pPr lvl="1"/>
            <a:r>
              <a:rPr lang="en-US" sz="2400" dirty="0" smtClean="0"/>
              <a:t>AT commands used in this project</a:t>
            </a:r>
            <a:endParaRPr lang="en-US" sz="2400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476120"/>
              </p:ext>
            </p:extLst>
          </p:nvPr>
        </p:nvGraphicFramePr>
        <p:xfrm>
          <a:off x="2370552" y="3149888"/>
          <a:ext cx="81280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4204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Version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Command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Group</a:t>
                      </a:r>
                    </a:p>
                  </a:txBody>
                  <a:tcPr marL="68580" marR="68580" marT="0" marB="0"/>
                </a:tc>
              </a:tr>
              <a:tr h="8408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1.0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@1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Display the device 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General</a:t>
                      </a:r>
                    </a:p>
                  </a:txBody>
                  <a:tcPr marL="68580" marR="68580" marT="0" marB="0"/>
                </a:tc>
              </a:tr>
              <a:tr h="8408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1.3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@2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Display the device identifier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General</a:t>
                      </a:r>
                    </a:p>
                  </a:txBody>
                  <a:tcPr marL="68580" marR="68580" marT="0" marB="0"/>
                </a:tc>
              </a:tr>
              <a:tr h="8408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1.3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SP 00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Set protocol to auto and save it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OBD</a:t>
                      </a:r>
                    </a:p>
                  </a:txBody>
                  <a:tcPr marL="68580" marR="68580" marT="0" marB="0"/>
                </a:tc>
              </a:tr>
              <a:tr h="4204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1.0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Z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charset="0"/>
                          <a:ea typeface="宋体" charset="-122"/>
                        </a:rPr>
                        <a:t>Reset all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charset="0"/>
                          <a:ea typeface="宋体" charset="-122"/>
                        </a:rPr>
                        <a:t>General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72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"/>
    </mc:Choice>
    <mc:Fallback xmlns="">
      <p:transition spd="slow" advTm="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1109</TotalTime>
  <Words>584</Words>
  <Application>Microsoft Macintosh PowerPoint</Application>
  <PresentationFormat>Widescreen</PresentationFormat>
  <Paragraphs>212</Paragraphs>
  <Slides>30</Slides>
  <Notes>18</Notes>
  <HiddenSlides>0</HiddenSlides>
  <MMClips>13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Calibri</vt:lpstr>
      <vt:lpstr>Century Gothic</vt:lpstr>
      <vt:lpstr>Times New Roman</vt:lpstr>
      <vt:lpstr>Wingdings 3</vt:lpstr>
      <vt:lpstr>宋体</vt:lpstr>
      <vt:lpstr>幼圆</vt:lpstr>
      <vt:lpstr>Arial</vt:lpstr>
      <vt:lpstr>Wisp</vt:lpstr>
      <vt:lpstr>Riding Mechanic: An iOS App for Vehicle Monitoring and Analysis</vt:lpstr>
      <vt:lpstr>Introduction</vt:lpstr>
      <vt:lpstr>On-Board Diagnostic Systems (OBD)</vt:lpstr>
      <vt:lpstr>OBD-II Scanner</vt:lpstr>
      <vt:lpstr>OBD-II Scanner</vt:lpstr>
      <vt:lpstr>Onboard Diagnostic Parameter IDs</vt:lpstr>
      <vt:lpstr>PIDs Used in Project </vt:lpstr>
      <vt:lpstr>Diagnostic Trouble Code (DTCs) </vt:lpstr>
      <vt:lpstr>AT Command Set</vt:lpstr>
      <vt:lpstr>Requirement Analysis</vt:lpstr>
      <vt:lpstr>A Simple Example</vt:lpstr>
      <vt:lpstr>System Architecture</vt:lpstr>
      <vt:lpstr>Key Scenarios</vt:lpstr>
      <vt:lpstr>Application Overview</vt:lpstr>
      <vt:lpstr>PowerPoint Presentation</vt:lpstr>
      <vt:lpstr>Key Issues and Solutions </vt:lpstr>
      <vt:lpstr>Frequency of Sending Different OBD-II PIDs </vt:lpstr>
      <vt:lpstr>Key Values</vt:lpstr>
      <vt:lpstr>Detailed System Design</vt:lpstr>
      <vt:lpstr>PowerPoint Presentation</vt:lpstr>
      <vt:lpstr>Use Case Diagram</vt:lpstr>
      <vt:lpstr>Class Diagram</vt:lpstr>
      <vt:lpstr>Sequence Diagram</vt:lpstr>
      <vt:lpstr>GUI Design</vt:lpstr>
      <vt:lpstr>Testing</vt:lpstr>
      <vt:lpstr>Example</vt:lpstr>
      <vt:lpstr>PowerPoint Presentation</vt:lpstr>
      <vt:lpstr>Comparison</vt:lpstr>
      <vt:lpstr>Conclusion</vt:lpstr>
      <vt:lpstr>Demo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Riding Mechanic: An iOS App for Vehicle Monitoring and Analysis</dc:title>
  <dc:creator>Dezheng Wang</dc:creator>
  <cp:lastModifiedBy>Dezheng Wang</cp:lastModifiedBy>
  <cp:revision>124</cp:revision>
  <dcterms:created xsi:type="dcterms:W3CDTF">2017-05-10T19:46:59Z</dcterms:created>
  <dcterms:modified xsi:type="dcterms:W3CDTF">2017-05-13T15:51:04Z</dcterms:modified>
</cp:coreProperties>
</file>

<file path=docProps/thumbnail.jpeg>
</file>